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70" r:id="rId15"/>
    <p:sldId id="273" r:id="rId16"/>
    <p:sldId id="276" r:id="rId17"/>
    <p:sldId id="274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80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85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553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9561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48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970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719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26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32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347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66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144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74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084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98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46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360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AAA0-C959-403D-854F-7036B777EBAA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4BF8-2696-44D7-86BD-3D11B8BDB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814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541" y="1304145"/>
            <a:ext cx="6554450" cy="23534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Программно-методическая разработка воспитательного процесса по курсу внеурочной деятельности «Основы безопасности жизнедеятельности»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4811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Охрана жизни и </a:t>
            </a:r>
            <a:r>
              <a:rPr lang="ru-RU" sz="4400" b="1" dirty="0" smtClean="0">
                <a:solidFill>
                  <a:srgbClr val="7030A0"/>
                </a:solidFill>
              </a:rPr>
              <a:t>здоровья: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2194561"/>
            <a:ext cx="4556073" cy="4024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Обучающиеся должны знать: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Режим дня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Культурно-гигиенические правила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О правильном питании</a:t>
            </a:r>
          </a:p>
          <a:p>
            <a:pPr marL="0" indent="0">
              <a:buNone/>
            </a:pPr>
            <a:r>
              <a:rPr lang="ru-RU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Обучающиеся должны уметь:</a:t>
            </a:r>
            <a:endParaRPr lang="ru-RU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соблюдать правильно режим дня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пользоваться основными средствами гигиены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56" y="2194560"/>
            <a:ext cx="4127450" cy="3668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7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665" y="764373"/>
            <a:ext cx="6976985" cy="1293028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Формы подведения итогов: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2194560"/>
            <a:ext cx="8311109" cy="4251210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аблюдение</a:t>
            </a: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Анкетирование</a:t>
            </a: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Тестирование</a:t>
            </a:r>
          </a:p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(фронтальный и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индивидуальный)</a:t>
            </a: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Беседа</a:t>
            </a: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Викторины</a:t>
            </a:r>
          </a:p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редметные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интернет-олимпиады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47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0" y="149901"/>
            <a:ext cx="2127565" cy="4009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07" y="2893102"/>
            <a:ext cx="2103455" cy="3964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60" y="149900"/>
            <a:ext cx="2032361" cy="3829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73" y="2893102"/>
            <a:ext cx="2102503" cy="3964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35" y="149900"/>
            <a:ext cx="2030963" cy="3829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08" y="2893102"/>
            <a:ext cx="2103950" cy="3964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846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010" y="824335"/>
            <a:ext cx="6594735" cy="275831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Контрольно-измерительные материалы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Безопасность</a:t>
            </a:r>
            <a:r>
              <a:rPr lang="ru-RU" sz="44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4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83" y="2188564"/>
            <a:ext cx="8652135" cy="46694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Тест «Чрезвычайная ситуация»</a:t>
            </a:r>
            <a:endParaRPr 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читает утверждение, если ученики соглашаются с ним, то в тетрадях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ставят 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соответствующий знак “+”, если не согласны, то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ставят 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“-”.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лесу ребенку можно ходить одному.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лесу нельзя отходить далеко друг от друга.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 время грозы надо прятаться под высокое пышное дерево.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Разводи костер только со взрослыми людьми.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лесу собирай только знакомые грибы и ягоды.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Мухоморы можно сшибать ногами, ведь они несъедобные.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Незнакомую ягоду попробуй, если она не горькая, то, значит она съедобная.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Чрезвычайная ситуация угрожает жизни одного человека.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Чрезвычайная ситуация возникает только из-за нарушений правил поведения.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97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369" y="0"/>
            <a:ext cx="6457950" cy="1293028"/>
          </a:xfrm>
        </p:spPr>
        <p:txBody>
          <a:bodyPr>
            <a:normAutofit/>
          </a:bodyPr>
          <a:lstStyle/>
          <a:p>
            <a:r>
              <a:rPr lang="ru-RU" sz="3000" b="1" i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Здоровый образ жизни</a:t>
            </a:r>
            <a:endParaRPr lang="ru-RU" sz="3000" b="1" i="1" u="sng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699" y="1424066"/>
            <a:ext cx="4436152" cy="543393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Тест</a:t>
            </a:r>
            <a:r>
              <a:rPr lang="ru-RU" sz="34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«Мое здоровье в моих руках»</a:t>
            </a:r>
            <a:endParaRPr lang="ru-RU" sz="3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Как зовут сказочного героя, любящего чистоту?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А) </a:t>
            </a:r>
            <a:r>
              <a:rPr lang="ru-RU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Шрек</a:t>
            </a:r>
            <a:endParaRPr lang="ru-RU" sz="23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Б) </a:t>
            </a:r>
            <a:r>
              <a:rPr lang="ru-RU" sz="23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Мойдодыр</a:t>
            </a:r>
            <a:endParaRPr lang="ru-RU" sz="23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Выбери верный ответ.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Болеть мне некогда друзья,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футбол, хоккей играю я.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я собою очень горд,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дарит мне здоровье…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А) торт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Б) </a:t>
            </a:r>
            <a:r>
              <a:rPr lang="ru-RU" sz="2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спорт</a:t>
            </a:r>
            <a:endParaRPr lang="ru-RU" sz="23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Прочитай загадку. Выберите отгадку.</a:t>
            </a:r>
          </a:p>
          <a:p>
            <a:pPr marL="0" indent="0">
              <a:buNone/>
            </a:pPr>
            <a:r>
              <a:rPr lang="ru-RU" sz="2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Просыпаюсь </a:t>
            </a: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утром рано.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Вместе с солнышком румяным.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Заправляю сам кроватку,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Быстро делаю…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А) зарядку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Б) шоколадку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29150" y="1843791"/>
            <a:ext cx="4514850" cy="54339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Выберите те действия, которые приносят пользу здоровью.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А) ходить в грязной одежде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Б) есть больше овощей и фруктов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В) чаще бывать на свежем воздухе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Г) не умываться 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Выберите продукт питания, полезный для здоровья.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А) чипсы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Б) </a:t>
            </a:r>
            <a:r>
              <a:rPr lang="ru-RU" sz="2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молоко</a:t>
            </a:r>
            <a:endParaRPr lang="ru-RU" sz="23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Выберите предмет, который необходим человеку для ухода за кожей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А) мыло</a:t>
            </a: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Б) иголка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1118779"/>
              </p:ext>
            </p:extLst>
          </p:nvPr>
        </p:nvGraphicFramePr>
        <p:xfrm>
          <a:off x="610979" y="1108612"/>
          <a:ext cx="8079871" cy="7271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153"/>
                <a:gridCol w="692653"/>
                <a:gridCol w="692653"/>
                <a:gridCol w="692653"/>
                <a:gridCol w="692653"/>
                <a:gridCol w="692653"/>
                <a:gridCol w="692653"/>
                <a:gridCol w="692653"/>
                <a:gridCol w="692653"/>
                <a:gridCol w="692653"/>
                <a:gridCol w="691841"/>
              </a:tblGrid>
              <a:tr h="1726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Фамилия, имя обучающегося</a:t>
                      </a: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ПДД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Пожарная безопасность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Чрезвычайные ситуации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ЗОЖ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Уровень теоретической подготовки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8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4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Саша М.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37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Наташа К.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8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Матвей С.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93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Даниил П.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99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Алина Р.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4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Марина К.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4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Семен Л.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4496" y="186117"/>
            <a:ext cx="7216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Мониторинг теоретических знаний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82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475033"/>
            <a:ext cx="8115300" cy="5015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Минимальный уровень </a:t>
            </a:r>
            <a:r>
              <a:rPr lang="ru-RU" sz="3600" dirty="0"/>
              <a:t>- </a:t>
            </a:r>
            <a:r>
              <a:rPr lang="ru-RU" sz="3600" b="1" dirty="0">
                <a:solidFill>
                  <a:srgbClr val="0070C0"/>
                </a:solidFill>
              </a:rPr>
              <a:t>1 балл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Средний уровень </a:t>
            </a:r>
            <a:r>
              <a:rPr lang="ru-RU" sz="3600" dirty="0"/>
              <a:t>-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5 баллов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Максимальный уровень </a:t>
            </a:r>
            <a:r>
              <a:rPr lang="ru-RU" sz="3600" dirty="0"/>
              <a:t>-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10 баллов</a:t>
            </a:r>
          </a:p>
          <a:p>
            <a:pPr marL="0" indent="0">
              <a:buNone/>
            </a:pPr>
            <a:r>
              <a:rPr lang="ru-RU" sz="3600" b="1" i="1" u="sng" dirty="0"/>
              <a:t>Конечный результат на конец учебного года:</a:t>
            </a:r>
            <a:endParaRPr lang="ru-RU" sz="3600" u="sng" dirty="0"/>
          </a:p>
          <a:p>
            <a:r>
              <a:rPr lang="ru-RU" sz="3600" dirty="0" smtClean="0"/>
              <a:t>   Низкий </a:t>
            </a:r>
            <a:r>
              <a:rPr lang="ru-RU" sz="3600" dirty="0"/>
              <a:t>уровень 4-8 баллов</a:t>
            </a:r>
          </a:p>
          <a:p>
            <a:r>
              <a:rPr lang="ru-RU" sz="3600" dirty="0" smtClean="0"/>
              <a:t>   Средний </a:t>
            </a:r>
            <a:r>
              <a:rPr lang="ru-RU" sz="3600" dirty="0"/>
              <a:t>уровень 9-20 баллов</a:t>
            </a:r>
          </a:p>
          <a:p>
            <a:r>
              <a:rPr lang="ru-RU" sz="3600" dirty="0" smtClean="0"/>
              <a:t>   Высокий </a:t>
            </a:r>
            <a:r>
              <a:rPr lang="ru-RU" sz="3600" dirty="0"/>
              <a:t>уровень 21-40 баллов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517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6981716"/>
              </p:ext>
            </p:extLst>
          </p:nvPr>
        </p:nvGraphicFramePr>
        <p:xfrm>
          <a:off x="398861" y="963829"/>
          <a:ext cx="8325005" cy="7353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879"/>
                <a:gridCol w="701451"/>
                <a:gridCol w="702278"/>
                <a:gridCol w="702278"/>
                <a:gridCol w="702278"/>
                <a:gridCol w="702278"/>
                <a:gridCol w="702278"/>
                <a:gridCol w="702278"/>
                <a:gridCol w="702278"/>
                <a:gridCol w="702278"/>
                <a:gridCol w="701451"/>
              </a:tblGrid>
              <a:tr h="1677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Фамилия, имя обучающегося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Переход проезжей части и перекрестка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Эвакуация из классного кабинета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Звонок в экстренные службы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Пользование основными средствами гигиены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практической подготовки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03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Саша М.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03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Наташа К.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Матвей С.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9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Даниил П.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03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Алина Р.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03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Марина К.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03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Семен Л.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75272" y="2863654"/>
            <a:ext cx="11120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53253" y="163382"/>
            <a:ext cx="7443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Мониторинг практических умений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797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558" y="1469036"/>
            <a:ext cx="8067519" cy="49467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0 баллов </a:t>
            </a:r>
            <a:r>
              <a:rPr lang="ru-RU" sz="3600" dirty="0"/>
              <a:t>- </a:t>
            </a:r>
            <a:r>
              <a:rPr lang="ru-RU" sz="3600" b="1" dirty="0">
                <a:solidFill>
                  <a:srgbClr val="0070C0"/>
                </a:solidFill>
              </a:rPr>
              <a:t>действие не выполняет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1 балл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действие выполняет с помощью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2 балла </a:t>
            </a:r>
            <a:r>
              <a:rPr lang="ru-RU" sz="3600" dirty="0"/>
              <a:t>-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действие выполняет самостоятельно</a:t>
            </a:r>
          </a:p>
          <a:p>
            <a:pPr marL="0" indent="0">
              <a:buNone/>
            </a:pPr>
            <a:r>
              <a:rPr lang="ru-RU" sz="3600" b="1" i="1" u="sng" dirty="0"/>
              <a:t>Конечный результат на конец учебного года:</a:t>
            </a:r>
            <a:endParaRPr lang="ru-RU" sz="3600" u="sng" dirty="0"/>
          </a:p>
          <a:p>
            <a:r>
              <a:rPr lang="ru-RU" sz="3600" dirty="0"/>
              <a:t>   Низкий уровень 1-3 балла</a:t>
            </a:r>
          </a:p>
          <a:p>
            <a:r>
              <a:rPr lang="ru-RU" sz="3600" dirty="0"/>
              <a:t>   Средний уровень 4-6 баллов</a:t>
            </a:r>
          </a:p>
          <a:p>
            <a:r>
              <a:rPr lang="ru-RU" sz="3600" dirty="0"/>
              <a:t>   Высокий уровень 7-8 баллов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516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" y="1193326"/>
            <a:ext cx="5021705" cy="5021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70" y="359764"/>
            <a:ext cx="3591853" cy="3344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97" y="3927422"/>
            <a:ext cx="3705001" cy="2653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01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498" y="1394085"/>
            <a:ext cx="8854502" cy="4719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Рабочая программа составлена в соответствии с учебным планом 5-ти дневной учебной недели, рассчитана на реализацию в  течении 2-х лет в количестве 134-х часов.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Реализуется с ежегодным мониторингом результативности.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8" y="3013024"/>
            <a:ext cx="3536270" cy="3725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49" y="3013024"/>
            <a:ext cx="3725056" cy="3725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5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291" y="1445052"/>
            <a:ext cx="81153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Курс </a:t>
            </a:r>
            <a:r>
              <a:rPr lang="ru-RU" sz="2400" b="1" i="1" dirty="0" smtClean="0">
                <a:solidFill>
                  <a:srgbClr val="002060"/>
                </a:solidFill>
              </a:rPr>
              <a:t>«ОБЖ» </a:t>
            </a:r>
            <a:r>
              <a:rPr lang="ru-RU" sz="2400" b="1" i="1" dirty="0">
                <a:solidFill>
                  <a:srgbClr val="002060"/>
                </a:solidFill>
              </a:rPr>
              <a:t>- программа социальной направленности с обязательным внедрением элементов коррекционно-развивающего, нравственного, спортивно-оздоровительного, общекультурного направлений.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1" y="3342808"/>
            <a:ext cx="3600285" cy="3185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40" y="3043003"/>
            <a:ext cx="3922397" cy="3485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71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734393"/>
            <a:ext cx="6457950" cy="1293028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Формы обучения</a:t>
            </a: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142" y="1684895"/>
            <a:ext cx="8674622" cy="479085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 объяснения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Рассказ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Беседа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Дидактический материал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Решение ситуационных задач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Экскурсии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конкурсах, викторинах, интернет-олимпиадах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Сюжетно-ролевые игры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проблемных ситуаций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3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269" y="764373"/>
            <a:ext cx="7134381" cy="129302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Содержание программы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037" y="2194561"/>
            <a:ext cx="8303614" cy="40241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дорожного движения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пожарной безопасности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Защита от чрезвычайных ситуаций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Охрана жизни и здоровья 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34" y="1877115"/>
            <a:ext cx="2106119" cy="2419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88" y="1871302"/>
            <a:ext cx="2393875" cy="2275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34" y="4302203"/>
            <a:ext cx="2185988" cy="2423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89" y="4204424"/>
            <a:ext cx="1853134" cy="2480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92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807" y="901532"/>
            <a:ext cx="7572844" cy="12930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Правила дорожного движения: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67" y="2019924"/>
            <a:ext cx="5046449" cy="48380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Обучающиеся должны знать:</a:t>
            </a:r>
            <a:endParaRPr lang="ru-RU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Правила перехода улицы и дороги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Светофор и его сигналы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Правила поведения в транспорте</a:t>
            </a:r>
          </a:p>
          <a:p>
            <a:pPr marL="0" indent="0">
              <a:buNone/>
            </a:pPr>
            <a:r>
              <a:rPr lang="ru-RU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Обучающиеся должны уметь:</a:t>
            </a:r>
            <a:endParaRPr lang="ru-RU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правильно переходить проезжую часть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передвигаться группами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правильно производить посадку и высадку из общественного транспорта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16" y="2301706"/>
            <a:ext cx="3874230" cy="3444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38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89" y="674432"/>
            <a:ext cx="7190594" cy="12930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Правила пожарной безопасности: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983" y="2209552"/>
            <a:ext cx="5129447" cy="4024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Обучающиеся должны знать:</a:t>
            </a:r>
            <a:endParaRPr lang="ru-RU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Правила пожарной безопасности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Первичные средства тушения пожара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Причины возникновения пожара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Пути эвакуации из класса</a:t>
            </a:r>
          </a:p>
          <a:p>
            <a:pPr marL="0" indent="0">
              <a:buNone/>
            </a:pPr>
            <a:r>
              <a:rPr lang="ru-RU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Обучающиеся должны уметь:</a:t>
            </a:r>
            <a:endParaRPr lang="ru-RU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пользоваться средствами тушения пожара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эвакуироваться из класса при пожаре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10" y="2458388"/>
            <a:ext cx="3766028" cy="3349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94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546" y="584617"/>
            <a:ext cx="6457950" cy="219456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Защита от чрезвычайных </a:t>
            </a:r>
            <a:r>
              <a:rPr lang="ru-RU" sz="4400" b="1" dirty="0" smtClean="0">
                <a:solidFill>
                  <a:srgbClr val="7030A0"/>
                </a:solidFill>
              </a:rPr>
              <a:t>ситуаций:</a:t>
            </a:r>
            <a:r>
              <a:rPr lang="ru-RU" sz="4400" dirty="0">
                <a:solidFill>
                  <a:srgbClr val="7030A0"/>
                </a:solidFill>
              </a:rPr>
              <a:t/>
            </a:r>
            <a:br>
              <a:rPr lang="ru-RU" sz="4400" dirty="0">
                <a:solidFill>
                  <a:srgbClr val="7030A0"/>
                </a:solidFill>
              </a:rPr>
            </a:b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2194561"/>
            <a:ext cx="4331221" cy="4446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Обучающиеся должны знать:</a:t>
            </a:r>
            <a:endParaRPr lang="ru-RU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О безопасности и опасности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Правила поведения в быту и на природе</a:t>
            </a:r>
          </a:p>
          <a:p>
            <a:pPr marL="0" indent="0">
              <a:buNone/>
            </a:pPr>
            <a:r>
              <a:rPr lang="ru-RU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Обучающиеся должны уметь:</a:t>
            </a:r>
            <a:endParaRPr lang="ru-RU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защитить себя на улице от злоумышленников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позвонить в экстренные службы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позвать на помощь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62" y="2194560"/>
            <a:ext cx="4483591" cy="3986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26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430</TotalTime>
  <Words>820</Words>
  <Application>Microsoft Office PowerPoint</Application>
  <PresentationFormat>Экран (4:3)</PresentationFormat>
  <Paragraphs>305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След самолета</vt:lpstr>
      <vt:lpstr>Программно-методическая разработка воспитательного процесса по курсу внеурочной деятельности «Основы безопасности жизнедеятельности»</vt:lpstr>
      <vt:lpstr>Слайд 2</vt:lpstr>
      <vt:lpstr>Слайд 3</vt:lpstr>
      <vt:lpstr>Слайд 4</vt:lpstr>
      <vt:lpstr>Формы обучения:</vt:lpstr>
      <vt:lpstr>Содержание программы</vt:lpstr>
      <vt:lpstr>Правила дорожного движения:</vt:lpstr>
      <vt:lpstr>Правила пожарной безопасности:</vt:lpstr>
      <vt:lpstr>Защита от чрезвычайных ситуаций: </vt:lpstr>
      <vt:lpstr>Охрана жизни и здоровья:</vt:lpstr>
      <vt:lpstr>Формы подведения итогов:</vt:lpstr>
      <vt:lpstr>Слайд 12</vt:lpstr>
      <vt:lpstr>Контрольно-измерительные материалы Безопасность  </vt:lpstr>
      <vt:lpstr>Здоровый образ жизни</vt:lpstr>
      <vt:lpstr>Слайд 15</vt:lpstr>
      <vt:lpstr>Слайд 16</vt:lpstr>
      <vt:lpstr>Слайд 17</vt:lpstr>
      <vt:lpstr>Слайд 18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Программно-методическая разработка воспитательного процесса по курсу внеурочной деятельности «Основы безопасности жизнедеятельности»</dc:title>
  <dc:creator>D!akov RePack</dc:creator>
  <cp:lastModifiedBy>SYSADMIN</cp:lastModifiedBy>
  <cp:revision>23</cp:revision>
  <dcterms:created xsi:type="dcterms:W3CDTF">2021-11-11T13:47:16Z</dcterms:created>
  <dcterms:modified xsi:type="dcterms:W3CDTF">2021-11-17T09:40:24Z</dcterms:modified>
</cp:coreProperties>
</file>